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35"/>
  </p:notesMasterIdLst>
  <p:sldIdLst>
    <p:sldId id="256" r:id="rId3"/>
    <p:sldId id="257" r:id="rId4"/>
    <p:sldId id="262" r:id="rId5"/>
    <p:sldId id="273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334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</p:sldIdLst>
  <p:sldSz cx="9144000" cy="5143500" type="screen16x9"/>
  <p:notesSz cx="6858000" cy="9144000"/>
  <p:embeddedFontLst>
    <p:embeddedFont>
      <p:font typeface="Arvo" panose="020B0604020202020204" charset="0"/>
      <p:regular r:id="rId36"/>
      <p:bold r:id="rId37"/>
      <p:italic r:id="rId38"/>
      <p:boldItalic r:id="rId39"/>
    </p:embeddedFont>
    <p:embeddedFont>
      <p:font typeface="Bree Serif" panose="020B0604020202020204" charset="0"/>
      <p:regular r:id="rId40"/>
    </p:embeddedFont>
    <p:embeddedFont>
      <p:font typeface="Comfortaa" panose="020B0604020202020204" charset="0"/>
      <p:regular r:id="rId41"/>
      <p:bold r:id="rId42"/>
    </p:embeddedFont>
    <p:embeddedFont>
      <p:font typeface="Inconsolata" panose="020B0604020202020204" charset="0"/>
      <p:regular r:id="rId43"/>
      <p:bold r:id="rId44"/>
    </p:embeddedFont>
    <p:embeddedFont>
      <p:font typeface="Roboto Condensed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faed4c56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faed4c56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00847a1a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00847a1a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00847a1ab_0_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00847a1ab_0_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 this presentation not protected against modification?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faed4c566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faed4c566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eeffaa2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eeffaa2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eeffaa28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eeffaa28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424e6f101b_1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424e6f101b_1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424c9c830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424c9c830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eeffaa281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eeffaa281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424e6f101b_1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424e6f101b_1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424e6f101b_1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424e6f101b_1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fde0b81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fde0b81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eeffaa281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eeffaa281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424e6f101b_1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424e6f101b_1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eeffaa28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3eeffaa28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424c9c830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424c9c8308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424e6f101b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424e6f101b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faed4c56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3faed4c566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fc9b7db1b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3fc9b7db1b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400847a1a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400847a1a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424e6f101b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424e6f101b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424e6f101b_1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424e6f101b_1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24c9c830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24c9c830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faed4c566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3faed4c566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ab1cf728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3ab1cf7289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ab1cf7289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3ab1cf7289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24e6f101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24e6f101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24e6f101b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24e6f101b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ab1cf72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ab1cf728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00847a1ab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00847a1ab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00847a1ab_0_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00847a1ab_0_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00847a1ab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00847a1ab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572002"/>
            <a:ext cx="9143998" cy="572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CEJwsdFLD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9"/>
          <p:cNvSpPr txBox="1"/>
          <p:nvPr/>
        </p:nvSpPr>
        <p:spPr>
          <a:xfrm>
            <a:off x="152400" y="152400"/>
            <a:ext cx="872550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 Future Red Cross and Red Crescent</a:t>
            </a: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p39"/>
          <p:cNvSpPr txBox="1"/>
          <p:nvPr/>
        </p:nvSpPr>
        <p:spPr>
          <a:xfrm>
            <a:off x="605550" y="3286300"/>
            <a:ext cx="78192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EFEFEF"/>
                </a:solidFill>
                <a:latin typeface="Bree Serif"/>
                <a:ea typeface="Bree Serif"/>
                <a:cs typeface="Bree Serif"/>
                <a:sym typeface="Bree Serif"/>
              </a:rPr>
              <a:t>“Make the world we want”</a:t>
            </a:r>
            <a:endParaRPr sz="2200">
              <a:solidFill>
                <a:srgbClr val="EFEFE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63"/>
          <p:cNvSpPr txBox="1"/>
          <p:nvPr/>
        </p:nvSpPr>
        <p:spPr>
          <a:xfrm>
            <a:off x="70475" y="161025"/>
            <a:ext cx="68646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Foresight widens the scope of analysis by looking for...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302" name="Google Shape;302;p63"/>
          <p:cNvSpPr txBox="1"/>
          <p:nvPr/>
        </p:nvSpPr>
        <p:spPr>
          <a:xfrm>
            <a:off x="70475" y="3563200"/>
            <a:ext cx="87672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To gain insights and enhance our capacity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to anticipate and navigate change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303" name="Google Shape;303;p63"/>
          <p:cNvSpPr txBox="1"/>
          <p:nvPr/>
        </p:nvSpPr>
        <p:spPr>
          <a:xfrm>
            <a:off x="2717675" y="2127613"/>
            <a:ext cx="15702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Inconsolata"/>
                <a:ea typeface="Inconsolata"/>
                <a:cs typeface="Inconsolata"/>
                <a:sym typeface="Inconsolata"/>
              </a:rPr>
              <a:t>EMERGING ISSUES</a:t>
            </a:r>
            <a:endParaRPr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304" name="Google Shape;304;p63"/>
          <p:cNvSpPr txBox="1"/>
          <p:nvPr/>
        </p:nvSpPr>
        <p:spPr>
          <a:xfrm>
            <a:off x="3957950" y="1379000"/>
            <a:ext cx="10647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Inconsolata"/>
                <a:ea typeface="Inconsolata"/>
                <a:cs typeface="Inconsolata"/>
                <a:sym typeface="Inconsolata"/>
              </a:rPr>
              <a:t>TRENDS</a:t>
            </a:r>
            <a:endParaRPr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4"/>
          <p:cNvSpPr txBox="1"/>
          <p:nvPr/>
        </p:nvSpPr>
        <p:spPr>
          <a:xfrm>
            <a:off x="389625" y="389900"/>
            <a:ext cx="8464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>
                <a:solidFill>
                  <a:srgbClr val="EFEFEF"/>
                </a:solidFill>
                <a:latin typeface="Comfortaa"/>
                <a:ea typeface="Comfortaa"/>
                <a:cs typeface="Comfortaa"/>
                <a:sym typeface="Comfortaa"/>
              </a:rPr>
              <a:t>We shape the world by the questions we ask.</a:t>
            </a:r>
            <a:endParaRPr sz="2800" b="1">
              <a:solidFill>
                <a:srgbClr val="EFEFE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rgbClr val="EFEFE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</a:t>
            </a:r>
            <a:r>
              <a:rPr lang="en-GB" sz="1900" b="1">
                <a:solidFill>
                  <a:srgbClr val="EFEFE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JOHN WHEELER</a:t>
            </a:r>
            <a:endParaRPr sz="1900" b="1">
              <a:solidFill>
                <a:srgbClr val="EFEFE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EFEFE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117"/>
          <p:cNvSpPr txBox="1"/>
          <p:nvPr/>
        </p:nvSpPr>
        <p:spPr>
          <a:xfrm>
            <a:off x="5002575" y="1244000"/>
            <a:ext cx="3855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rPr>
              <a:t>So what is the storyline that gets us to a point where we understand not just the organisational impacts, but also the moral implications of </a:t>
            </a:r>
            <a:endParaRPr sz="2000" b="1">
              <a:solidFill>
                <a:srgbClr val="43434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rPr>
              <a:t>inaction.</a:t>
            </a:r>
            <a:endParaRPr sz="2000" b="1">
              <a:solidFill>
                <a:srgbClr val="43434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119"/>
          <p:cNvPicPr preferRelativeResize="0"/>
          <p:nvPr/>
        </p:nvPicPr>
        <p:blipFill rotWithShape="1">
          <a:blip r:embed="rId4">
            <a:alphaModFix/>
          </a:blip>
          <a:srcRect t="10179" b="12348"/>
          <a:stretch/>
        </p:blipFill>
        <p:spPr>
          <a:xfrm>
            <a:off x="0" y="0"/>
            <a:ext cx="9144000" cy="463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119"/>
          <p:cNvSpPr txBox="1"/>
          <p:nvPr/>
        </p:nvSpPr>
        <p:spPr>
          <a:xfrm>
            <a:off x="1308425" y="1513325"/>
            <a:ext cx="65085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SCENARIOS</a:t>
            </a:r>
            <a:endParaRPr sz="8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120"/>
          <p:cNvPicPr preferRelativeResize="0"/>
          <p:nvPr/>
        </p:nvPicPr>
        <p:blipFill rotWithShape="1">
          <a:blip r:embed="rId4">
            <a:alphaModFix/>
          </a:blip>
          <a:srcRect t="3546" b="22418"/>
          <a:stretch/>
        </p:blipFill>
        <p:spPr>
          <a:xfrm>
            <a:off x="0" y="0"/>
            <a:ext cx="9144004" cy="4513073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20"/>
          <p:cNvSpPr txBox="1"/>
          <p:nvPr/>
        </p:nvSpPr>
        <p:spPr>
          <a:xfrm>
            <a:off x="263200" y="0"/>
            <a:ext cx="49203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>
                <a:solidFill>
                  <a:srgbClr val="434343"/>
                </a:solidFill>
                <a:highlight>
                  <a:srgbClr val="EFEFE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Scenarios are stories about the future created to challenge our thinking and help us learn</a:t>
            </a:r>
            <a:endParaRPr sz="3000" b="1">
              <a:solidFill>
                <a:srgbClr val="434343"/>
              </a:solidFill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343"/>
              </a:solidFill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121"/>
          <p:cNvPicPr preferRelativeResize="0"/>
          <p:nvPr/>
        </p:nvPicPr>
        <p:blipFill rotWithShape="1">
          <a:blip r:embed="rId4">
            <a:alphaModFix/>
          </a:blip>
          <a:srcRect t="15101" b="10209"/>
          <a:stretch/>
        </p:blipFill>
        <p:spPr>
          <a:xfrm>
            <a:off x="0" y="0"/>
            <a:ext cx="9144000" cy="45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121"/>
          <p:cNvSpPr txBox="1"/>
          <p:nvPr/>
        </p:nvSpPr>
        <p:spPr>
          <a:xfrm>
            <a:off x="263200" y="110075"/>
            <a:ext cx="87435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 b="1">
                <a:solidFill>
                  <a:srgbClr val="14171A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Future scenarios are designed to surface tensions, espressing discomfort, not to enable the project described in the scenario to happen. The prototyping is a means to another destination, not necessarily its realization. </a:t>
            </a:r>
            <a:endParaRPr sz="2500" b="1">
              <a:solidFill>
                <a:srgbClr val="434343"/>
              </a:solidFill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434343"/>
              </a:solidFill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22"/>
          <p:cNvSpPr txBox="1"/>
          <p:nvPr/>
        </p:nvSpPr>
        <p:spPr>
          <a:xfrm>
            <a:off x="436050" y="45125"/>
            <a:ext cx="82719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latin typeface="Roboto Condensed"/>
                <a:ea typeface="Roboto Condensed"/>
                <a:cs typeface="Roboto Condensed"/>
                <a:sym typeface="Roboto Condensed"/>
              </a:rPr>
              <a:t>5 KEY CRITERIA: </a:t>
            </a:r>
            <a:endParaRPr sz="1100" b="1">
              <a:solidFill>
                <a:srgbClr val="25252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252525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2" name="Google Shape;682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2002"/>
            <a:ext cx="9143998" cy="572096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22"/>
          <p:cNvSpPr/>
          <p:nvPr/>
        </p:nvSpPr>
        <p:spPr>
          <a:xfrm>
            <a:off x="1959790" y="966775"/>
            <a:ext cx="1726500" cy="2376300"/>
          </a:xfrm>
          <a:prstGeom prst="roundRect">
            <a:avLst>
              <a:gd name="adj" fmla="val 16667"/>
            </a:avLst>
          </a:prstGeom>
          <a:solidFill>
            <a:srgbClr val="2D2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22"/>
          <p:cNvSpPr/>
          <p:nvPr/>
        </p:nvSpPr>
        <p:spPr>
          <a:xfrm>
            <a:off x="5538650" y="966775"/>
            <a:ext cx="1726500" cy="2744100"/>
          </a:xfrm>
          <a:prstGeom prst="roundRect">
            <a:avLst>
              <a:gd name="adj" fmla="val 16667"/>
            </a:avLst>
          </a:prstGeom>
          <a:solidFill>
            <a:srgbClr val="2D2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22"/>
          <p:cNvSpPr/>
          <p:nvPr/>
        </p:nvSpPr>
        <p:spPr>
          <a:xfrm>
            <a:off x="121850" y="1961424"/>
            <a:ext cx="1726500" cy="2376300"/>
          </a:xfrm>
          <a:prstGeom prst="roundRect">
            <a:avLst>
              <a:gd name="adj" fmla="val 16667"/>
            </a:avLst>
          </a:prstGeom>
          <a:solidFill>
            <a:srgbClr val="2D2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22"/>
          <p:cNvSpPr/>
          <p:nvPr/>
        </p:nvSpPr>
        <p:spPr>
          <a:xfrm>
            <a:off x="3749237" y="2014997"/>
            <a:ext cx="1726500" cy="2376300"/>
          </a:xfrm>
          <a:prstGeom prst="roundRect">
            <a:avLst>
              <a:gd name="adj" fmla="val 16667"/>
            </a:avLst>
          </a:prstGeom>
          <a:solidFill>
            <a:srgbClr val="2D2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22"/>
          <p:cNvSpPr/>
          <p:nvPr/>
        </p:nvSpPr>
        <p:spPr>
          <a:xfrm>
            <a:off x="7332825" y="1961424"/>
            <a:ext cx="1726500" cy="2376300"/>
          </a:xfrm>
          <a:prstGeom prst="roundRect">
            <a:avLst>
              <a:gd name="adj" fmla="val 16667"/>
            </a:avLst>
          </a:prstGeom>
          <a:solidFill>
            <a:srgbClr val="2D2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22"/>
          <p:cNvSpPr txBox="1"/>
          <p:nvPr/>
        </p:nvSpPr>
        <p:spPr>
          <a:xfrm>
            <a:off x="1994600" y="1094125"/>
            <a:ext cx="165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1600" b="1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DIFFERENT</a:t>
            </a:r>
            <a:endParaRPr sz="1600" b="1" u="sng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9" name="Google Shape;689;p122"/>
          <p:cNvSpPr txBox="1"/>
          <p:nvPr/>
        </p:nvSpPr>
        <p:spPr>
          <a:xfrm>
            <a:off x="308288" y="2092500"/>
            <a:ext cx="13536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1600" b="1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PLAUSIBILITY</a:t>
            </a:r>
            <a:endParaRPr sz="1600" b="1" u="sng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90" name="Google Shape;690;p122"/>
          <p:cNvSpPr txBox="1"/>
          <p:nvPr/>
        </p:nvSpPr>
        <p:spPr>
          <a:xfrm>
            <a:off x="104275" y="2487300"/>
            <a:ext cx="1726500" cy="16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They must fall within the limits of what might conceivably happen.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1" name="Google Shape;691;p122"/>
          <p:cNvSpPr txBox="1"/>
          <p:nvPr/>
        </p:nvSpPr>
        <p:spPr>
          <a:xfrm>
            <a:off x="1970338" y="1472250"/>
            <a:ext cx="1656900" cy="16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They should not be so close to one another that they become simply variations of a base case.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2" name="Google Shape;692;p122"/>
          <p:cNvSpPr txBox="1"/>
          <p:nvPr/>
        </p:nvSpPr>
        <p:spPr>
          <a:xfrm>
            <a:off x="3784025" y="2092500"/>
            <a:ext cx="165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1600" b="1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CONSISTENCY</a:t>
            </a:r>
            <a:endParaRPr sz="1600" b="1" u="sng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93" name="Google Shape;693;p122"/>
          <p:cNvSpPr txBox="1"/>
          <p:nvPr/>
        </p:nvSpPr>
        <p:spPr>
          <a:xfrm>
            <a:off x="3784025" y="2487300"/>
            <a:ext cx="16569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How we build the logic of each scenario must flow and not undermine the overall credibility of it.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4" name="Google Shape;694;p122"/>
          <p:cNvSpPr txBox="1"/>
          <p:nvPr/>
        </p:nvSpPr>
        <p:spPr>
          <a:xfrm>
            <a:off x="5573450" y="890575"/>
            <a:ext cx="1656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1600" b="1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DECISION MAKING UTILITY</a:t>
            </a:r>
            <a:endParaRPr sz="1600" b="1" u="sng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95" name="Google Shape;695;p122"/>
          <p:cNvSpPr txBox="1"/>
          <p:nvPr/>
        </p:nvSpPr>
        <p:spPr>
          <a:xfrm>
            <a:off x="5497250" y="1429925"/>
            <a:ext cx="1758900" cy="2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It should contribute specific insights into the future that will allow decision makers to answer the overall question that is being asked.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6" name="Google Shape;696;p122"/>
          <p:cNvSpPr txBox="1"/>
          <p:nvPr/>
        </p:nvSpPr>
        <p:spPr>
          <a:xfrm>
            <a:off x="7376600" y="2024825"/>
            <a:ext cx="165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1600" b="1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CHALLENGE</a:t>
            </a:r>
            <a:endParaRPr sz="1600" b="1" u="sng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97" name="Google Shape;697;p122"/>
          <p:cNvSpPr txBox="1"/>
          <p:nvPr/>
        </p:nvSpPr>
        <p:spPr>
          <a:xfrm>
            <a:off x="7328075" y="2401050"/>
            <a:ext cx="1726500" cy="18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 scenarios should challenge the organisation's conventional wisdom about the future.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3" name="Google Shape;703;p123"/>
          <p:cNvCxnSpPr/>
          <p:nvPr/>
        </p:nvCxnSpPr>
        <p:spPr>
          <a:xfrm>
            <a:off x="4572000" y="211375"/>
            <a:ext cx="0" cy="399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triangle" w="med" len="med"/>
            <a:tailEnd type="triangle" w="med" len="med"/>
          </a:ln>
        </p:spPr>
      </p:cxnSp>
      <p:cxnSp>
        <p:nvCxnSpPr>
          <p:cNvPr id="704" name="Google Shape;704;p123"/>
          <p:cNvCxnSpPr/>
          <p:nvPr/>
        </p:nvCxnSpPr>
        <p:spPr>
          <a:xfrm rot="10800000">
            <a:off x="1942675" y="2209375"/>
            <a:ext cx="50937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triangle" w="med" len="med"/>
            <a:tailEnd type="triangle" w="med" len="med"/>
          </a:ln>
        </p:spPr>
      </p:cxnSp>
      <p:sp>
        <p:nvSpPr>
          <p:cNvPr id="705" name="Google Shape;705;p123"/>
          <p:cNvSpPr txBox="1"/>
          <p:nvPr/>
        </p:nvSpPr>
        <p:spPr>
          <a:xfrm>
            <a:off x="4878475" y="211375"/>
            <a:ext cx="20265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06" name="Google Shape;706;p123"/>
          <p:cNvSpPr txBox="1"/>
          <p:nvPr/>
        </p:nvSpPr>
        <p:spPr>
          <a:xfrm>
            <a:off x="2415725" y="3246175"/>
            <a:ext cx="19527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07" name="Google Shape;707;p123"/>
          <p:cNvSpPr txBox="1"/>
          <p:nvPr/>
        </p:nvSpPr>
        <p:spPr>
          <a:xfrm>
            <a:off x="95225" y="81300"/>
            <a:ext cx="17715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2X2 MATRIX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08" name="Google Shape;708;p123"/>
          <p:cNvSpPr txBox="1"/>
          <p:nvPr/>
        </p:nvSpPr>
        <p:spPr>
          <a:xfrm>
            <a:off x="3202175" y="1498400"/>
            <a:ext cx="27219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Roboto Condensed"/>
                <a:ea typeface="Roboto Condensed"/>
                <a:cs typeface="Roboto Condensed"/>
                <a:sym typeface="Roboto Condensed"/>
              </a:rPr>
              <a:t>CHOOSE TWO DRIVERS OF CHANGE</a:t>
            </a:r>
            <a:endParaRPr sz="30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124"/>
          <p:cNvPicPr preferRelativeResize="0"/>
          <p:nvPr/>
        </p:nvPicPr>
        <p:blipFill rotWithShape="1">
          <a:blip r:embed="rId4">
            <a:alphaModFix/>
          </a:blip>
          <a:srcRect t="5296" b="19356"/>
          <a:stretch/>
        </p:blipFill>
        <p:spPr>
          <a:xfrm>
            <a:off x="0" y="0"/>
            <a:ext cx="9144006" cy="4593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124"/>
          <p:cNvSpPr txBox="1"/>
          <p:nvPr/>
        </p:nvSpPr>
        <p:spPr>
          <a:xfrm>
            <a:off x="0" y="0"/>
            <a:ext cx="91440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FFE599"/>
                </a:solidFill>
                <a:highlight>
                  <a:srgbClr val="434343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SCENARIO QUESTION:</a:t>
            </a:r>
            <a:r>
              <a:rPr lang="en-GB" sz="6000" b="1">
                <a:solidFill>
                  <a:srgbClr val="FF0000"/>
                </a:solidFill>
                <a:highlight>
                  <a:srgbClr val="434343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6000" b="1">
              <a:solidFill>
                <a:srgbClr val="FF0000"/>
              </a:solidFill>
              <a:highlight>
                <a:srgbClr val="434343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Based on the drivers you have selected - what is the critical issue you are concerned about?</a:t>
            </a:r>
            <a:endParaRPr sz="3000" b="1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1" name="Google Shape;721;p125"/>
          <p:cNvCxnSpPr/>
          <p:nvPr/>
        </p:nvCxnSpPr>
        <p:spPr>
          <a:xfrm>
            <a:off x="4572000" y="211375"/>
            <a:ext cx="0" cy="399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triangle" w="med" len="med"/>
            <a:tailEnd type="triangle" w="med" len="med"/>
          </a:ln>
        </p:spPr>
      </p:cxnSp>
      <p:cxnSp>
        <p:nvCxnSpPr>
          <p:cNvPr id="722" name="Google Shape;722;p125"/>
          <p:cNvCxnSpPr/>
          <p:nvPr/>
        </p:nvCxnSpPr>
        <p:spPr>
          <a:xfrm rot="10800000">
            <a:off x="1942675" y="2209375"/>
            <a:ext cx="50937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triangle" w="med" len="med"/>
            <a:tailEnd type="triangle" w="med" len="med"/>
          </a:ln>
        </p:spPr>
      </p:cxnSp>
      <p:sp>
        <p:nvSpPr>
          <p:cNvPr id="723" name="Google Shape;723;p125"/>
          <p:cNvSpPr txBox="1"/>
          <p:nvPr/>
        </p:nvSpPr>
        <p:spPr>
          <a:xfrm>
            <a:off x="4878475" y="211375"/>
            <a:ext cx="20265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HIGH IMPORTANCE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24" name="Google Shape;724;p125"/>
          <p:cNvSpPr txBox="1"/>
          <p:nvPr/>
        </p:nvSpPr>
        <p:spPr>
          <a:xfrm>
            <a:off x="2415725" y="3246175"/>
            <a:ext cx="19527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LOW IMPORTANCE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25" name="Google Shape;725;p125"/>
          <p:cNvSpPr txBox="1"/>
          <p:nvPr/>
        </p:nvSpPr>
        <p:spPr>
          <a:xfrm>
            <a:off x="95225" y="81300"/>
            <a:ext cx="17715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2X2 MATRIX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26" name="Google Shape;726;p125"/>
          <p:cNvSpPr txBox="1"/>
          <p:nvPr/>
        </p:nvSpPr>
        <p:spPr>
          <a:xfrm>
            <a:off x="3202175" y="1498400"/>
            <a:ext cx="27219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Roboto Condensed"/>
                <a:ea typeface="Roboto Condensed"/>
                <a:cs typeface="Roboto Condensed"/>
                <a:sym typeface="Roboto Condensed"/>
              </a:rPr>
              <a:t>CHOOSE TWO DRIVERS OF CHANGE</a:t>
            </a:r>
            <a:endParaRPr sz="30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40" descr="Description: Every ten years, the Red Cross and Red Crescent takes a moment to stop, reflect and look forward. This is a time for us to prepare ourselves, to be relevant and anticipatory in this future environment. &#10;&#10;Developing Strategy 2030 is about giving everyone the ability to create, act upon and be part of the emerging future – so that no one is left behind. Visit ifrc.org/s2030  for more information on the process. &#10;&#10;Tags: Futures, Foresight, Solferino Academy, future of vulnerability, trends, emerging issues, future of work, red cross, red crescent, climate change, conflict, violence, innovation." title="The Future Red Cross and Red Crescent - Make the world we wan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731725"/>
            <a:ext cx="9144000" cy="6857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126"/>
          <p:cNvCxnSpPr/>
          <p:nvPr/>
        </p:nvCxnSpPr>
        <p:spPr>
          <a:xfrm>
            <a:off x="4572000" y="211375"/>
            <a:ext cx="0" cy="399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triangle" w="med" len="med"/>
            <a:tailEnd type="triangle" w="med" len="med"/>
          </a:ln>
        </p:spPr>
      </p:cxnSp>
      <p:cxnSp>
        <p:nvCxnSpPr>
          <p:cNvPr id="733" name="Google Shape;733;p126"/>
          <p:cNvCxnSpPr/>
          <p:nvPr/>
        </p:nvCxnSpPr>
        <p:spPr>
          <a:xfrm rot="10800000">
            <a:off x="1942675" y="2209375"/>
            <a:ext cx="50937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triangle" w="med" len="med"/>
            <a:tailEnd type="triangle" w="med" len="med"/>
          </a:ln>
        </p:spPr>
      </p:cxnSp>
      <p:sp>
        <p:nvSpPr>
          <p:cNvPr id="734" name="Google Shape;734;p126"/>
          <p:cNvSpPr txBox="1"/>
          <p:nvPr/>
        </p:nvSpPr>
        <p:spPr>
          <a:xfrm>
            <a:off x="4878475" y="211375"/>
            <a:ext cx="1962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HIGH IMPORTANCE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35" name="Google Shape;735;p126"/>
          <p:cNvSpPr txBox="1"/>
          <p:nvPr/>
        </p:nvSpPr>
        <p:spPr>
          <a:xfrm>
            <a:off x="2406125" y="3246175"/>
            <a:ext cx="1962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LOW IMPORTANCE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36" name="Google Shape;736;p126"/>
          <p:cNvSpPr txBox="1"/>
          <p:nvPr/>
        </p:nvSpPr>
        <p:spPr>
          <a:xfrm>
            <a:off x="95225" y="81300"/>
            <a:ext cx="17715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2X2 MATRIX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37" name="Google Shape;737;p126"/>
          <p:cNvSpPr txBox="1"/>
          <p:nvPr/>
        </p:nvSpPr>
        <p:spPr>
          <a:xfrm>
            <a:off x="3202175" y="1498400"/>
            <a:ext cx="27219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Roboto Condensed"/>
                <a:ea typeface="Roboto Condensed"/>
                <a:cs typeface="Roboto Condensed"/>
                <a:sym typeface="Roboto Condensed"/>
              </a:rPr>
              <a:t>CHOOSE TWO DRIVERS OF CHANGE</a:t>
            </a:r>
            <a:endParaRPr sz="30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38" name="Google Shape;738;p126"/>
          <p:cNvSpPr txBox="1"/>
          <p:nvPr/>
        </p:nvSpPr>
        <p:spPr>
          <a:xfrm>
            <a:off x="6509575" y="1362150"/>
            <a:ext cx="2066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HIGH UNCERTAINTY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39" name="Google Shape;739;p126"/>
          <p:cNvSpPr txBox="1"/>
          <p:nvPr/>
        </p:nvSpPr>
        <p:spPr>
          <a:xfrm>
            <a:off x="654250" y="1945275"/>
            <a:ext cx="1962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LOW UNCERTAINTY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40" name="Google Shape;740;p126"/>
          <p:cNvSpPr txBox="1"/>
          <p:nvPr/>
        </p:nvSpPr>
        <p:spPr>
          <a:xfrm>
            <a:off x="2385525" y="845500"/>
            <a:ext cx="11676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0000"/>
              </a:solidFill>
            </a:endParaRPr>
          </a:p>
        </p:txBody>
      </p:sp>
      <p:sp>
        <p:nvSpPr>
          <p:cNvPr id="741" name="Google Shape;741;p126"/>
          <p:cNvSpPr txBox="1"/>
          <p:nvPr/>
        </p:nvSpPr>
        <p:spPr>
          <a:xfrm>
            <a:off x="5648175" y="845500"/>
            <a:ext cx="11676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7" name="Google Shape;747;p127"/>
          <p:cNvCxnSpPr/>
          <p:nvPr/>
        </p:nvCxnSpPr>
        <p:spPr>
          <a:xfrm>
            <a:off x="4572000" y="211375"/>
            <a:ext cx="0" cy="399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triangle" w="med" len="med"/>
            <a:tailEnd type="triangle" w="med" len="med"/>
          </a:ln>
        </p:spPr>
      </p:cxnSp>
      <p:cxnSp>
        <p:nvCxnSpPr>
          <p:cNvPr id="748" name="Google Shape;748;p127"/>
          <p:cNvCxnSpPr/>
          <p:nvPr/>
        </p:nvCxnSpPr>
        <p:spPr>
          <a:xfrm rot="10800000">
            <a:off x="1942675" y="2209375"/>
            <a:ext cx="50937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triangle" w="med" len="med"/>
            <a:tailEnd type="triangle" w="med" len="med"/>
          </a:ln>
        </p:spPr>
      </p:cxnSp>
      <p:sp>
        <p:nvSpPr>
          <p:cNvPr id="749" name="Google Shape;749;p127"/>
          <p:cNvSpPr txBox="1"/>
          <p:nvPr/>
        </p:nvSpPr>
        <p:spPr>
          <a:xfrm>
            <a:off x="4878475" y="211375"/>
            <a:ext cx="17715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HIGH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50" name="Google Shape;750;p127"/>
          <p:cNvSpPr txBox="1"/>
          <p:nvPr/>
        </p:nvSpPr>
        <p:spPr>
          <a:xfrm>
            <a:off x="2596925" y="3246175"/>
            <a:ext cx="17715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LOW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51" name="Google Shape;751;p127"/>
          <p:cNvSpPr txBox="1"/>
          <p:nvPr/>
        </p:nvSpPr>
        <p:spPr>
          <a:xfrm>
            <a:off x="95225" y="81300"/>
            <a:ext cx="17715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2X2 MATRIX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52" name="Google Shape;752;p127"/>
          <p:cNvSpPr txBox="1"/>
          <p:nvPr/>
        </p:nvSpPr>
        <p:spPr>
          <a:xfrm>
            <a:off x="3202175" y="1498400"/>
            <a:ext cx="27219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Roboto Condensed"/>
                <a:ea typeface="Roboto Condensed"/>
                <a:cs typeface="Roboto Condensed"/>
                <a:sym typeface="Roboto Condensed"/>
              </a:rPr>
              <a:t>CHOOSE TWO DRIVERS OF CHANGE</a:t>
            </a:r>
            <a:endParaRPr sz="30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53" name="Google Shape;753;p127"/>
          <p:cNvSpPr txBox="1"/>
          <p:nvPr/>
        </p:nvSpPr>
        <p:spPr>
          <a:xfrm>
            <a:off x="6509575" y="1362150"/>
            <a:ext cx="2066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HIGH UNCERTAINTY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54" name="Google Shape;754;p127"/>
          <p:cNvSpPr txBox="1"/>
          <p:nvPr/>
        </p:nvSpPr>
        <p:spPr>
          <a:xfrm>
            <a:off x="654250" y="1945275"/>
            <a:ext cx="1962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 Condensed"/>
                <a:ea typeface="Roboto Condensed"/>
                <a:cs typeface="Roboto Condensed"/>
                <a:sym typeface="Roboto Condensed"/>
              </a:rPr>
              <a:t>LOW UNCERTAINTY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55" name="Google Shape;755;p127"/>
          <p:cNvSpPr txBox="1"/>
          <p:nvPr/>
        </p:nvSpPr>
        <p:spPr>
          <a:xfrm>
            <a:off x="2385525" y="845500"/>
            <a:ext cx="11676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0000"/>
                </a:solidFill>
              </a:rPr>
              <a:t>X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756" name="Google Shape;756;p127"/>
          <p:cNvSpPr txBox="1"/>
          <p:nvPr/>
        </p:nvSpPr>
        <p:spPr>
          <a:xfrm>
            <a:off x="5648175" y="845500"/>
            <a:ext cx="11676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0000"/>
                </a:solidFill>
              </a:rPr>
              <a:t>X</a:t>
            </a:r>
            <a:endParaRPr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28"/>
          <p:cNvPicPr preferRelativeResize="0"/>
          <p:nvPr/>
        </p:nvPicPr>
        <p:blipFill rotWithShape="1">
          <a:blip r:embed="rId4">
            <a:alphaModFix/>
          </a:blip>
          <a:srcRect b="12648"/>
          <a:stretch/>
        </p:blipFill>
        <p:spPr>
          <a:xfrm>
            <a:off x="0" y="-36150"/>
            <a:ext cx="9144000" cy="4493024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128"/>
          <p:cNvSpPr txBox="1"/>
          <p:nvPr/>
        </p:nvSpPr>
        <p:spPr>
          <a:xfrm>
            <a:off x="180125" y="101325"/>
            <a:ext cx="34425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latin typeface="Roboto Condensed"/>
                <a:ea typeface="Roboto Condensed"/>
                <a:cs typeface="Roboto Condensed"/>
                <a:sym typeface="Roboto Condensed"/>
              </a:rPr>
              <a:t>UNDERPINNING AND CONNECTING ISSUES IN YOUR SCENARIO</a:t>
            </a:r>
            <a:endParaRPr sz="1800"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64" name="Google Shape;764;p128"/>
          <p:cNvSpPr txBox="1"/>
          <p:nvPr/>
        </p:nvSpPr>
        <p:spPr>
          <a:xfrm>
            <a:off x="2944675" y="766125"/>
            <a:ext cx="34425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latin typeface="Roboto Condensed"/>
                <a:ea typeface="Roboto Condensed"/>
                <a:cs typeface="Roboto Condensed"/>
                <a:sym typeface="Roboto Condensed"/>
              </a:rPr>
              <a:t>WAYS OF </a:t>
            </a:r>
            <a:endParaRPr sz="2200"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latin typeface="Roboto Condensed"/>
                <a:ea typeface="Roboto Condensed"/>
                <a:cs typeface="Roboto Condensed"/>
                <a:sym typeface="Roboto Condensed"/>
              </a:rPr>
              <a:t>EXPLAINING REALITY</a:t>
            </a:r>
            <a:endParaRPr sz="2200"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65" name="Google Shape;765;p128"/>
          <p:cNvSpPr txBox="1"/>
          <p:nvPr/>
        </p:nvSpPr>
        <p:spPr>
          <a:xfrm>
            <a:off x="180125" y="1346513"/>
            <a:ext cx="23217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Inconsolata"/>
                <a:ea typeface="Inconsolata"/>
                <a:cs typeface="Inconsolata"/>
                <a:sym typeface="Inconsolata"/>
              </a:rPr>
              <a:t>Events Orientation tries to look for immediate cause and effect.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66" name="Google Shape;766;p128"/>
          <p:cNvSpPr txBox="1"/>
          <p:nvPr/>
        </p:nvSpPr>
        <p:spPr>
          <a:xfrm>
            <a:off x="5977900" y="2932225"/>
            <a:ext cx="34425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FEFEF"/>
                </a:solidFill>
                <a:latin typeface="Inconsolata"/>
                <a:ea typeface="Inconsolata"/>
                <a:cs typeface="Inconsolata"/>
                <a:sym typeface="Inconsolata"/>
              </a:rPr>
              <a:t>Systems Thinking looks beneath the surface at the patterns, trends, structures, and systems in play.</a:t>
            </a:r>
            <a:endParaRPr>
              <a:solidFill>
                <a:srgbClr val="EFEFE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67" name="Google Shape;767;p128"/>
          <p:cNvSpPr txBox="1"/>
          <p:nvPr/>
        </p:nvSpPr>
        <p:spPr>
          <a:xfrm>
            <a:off x="2997000" y="1727325"/>
            <a:ext cx="34425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EVENTS</a:t>
            </a:r>
            <a:endParaRPr sz="1800" b="1">
              <a:solidFill>
                <a:srgbClr val="F3F3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Roboto Condensed"/>
                <a:ea typeface="Roboto Condensed"/>
                <a:cs typeface="Roboto Condensed"/>
                <a:sym typeface="Roboto Condensed"/>
              </a:rPr>
              <a:t>PATTERNS</a:t>
            </a:r>
            <a:endParaRPr sz="1800"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Roboto Condensed"/>
                <a:ea typeface="Roboto Condensed"/>
                <a:cs typeface="Roboto Condensed"/>
                <a:sym typeface="Roboto Condensed"/>
              </a:rPr>
              <a:t>TRENDS</a:t>
            </a:r>
            <a:endParaRPr sz="1800"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Roboto Condensed"/>
                <a:ea typeface="Roboto Condensed"/>
                <a:cs typeface="Roboto Condensed"/>
                <a:sym typeface="Roboto Condensed"/>
              </a:rPr>
              <a:t>STRUCTURES</a:t>
            </a:r>
            <a:endParaRPr sz="1800"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Roboto Condensed"/>
                <a:ea typeface="Roboto Condensed"/>
                <a:cs typeface="Roboto Condensed"/>
                <a:sym typeface="Roboto Condensed"/>
              </a:rPr>
              <a:t>MENTAL MODELS</a:t>
            </a:r>
            <a:endParaRPr sz="18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68" name="Google Shape;768;p128"/>
          <p:cNvSpPr txBox="1"/>
          <p:nvPr/>
        </p:nvSpPr>
        <p:spPr>
          <a:xfrm>
            <a:off x="6054100" y="2003700"/>
            <a:ext cx="2742000" cy="24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129"/>
          <p:cNvPicPr preferRelativeResize="0"/>
          <p:nvPr/>
        </p:nvPicPr>
        <p:blipFill rotWithShape="1">
          <a:blip r:embed="rId3">
            <a:alphaModFix/>
          </a:blip>
          <a:srcRect t="13605" b="11392"/>
          <a:stretch/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129"/>
          <p:cNvSpPr txBox="1"/>
          <p:nvPr/>
        </p:nvSpPr>
        <p:spPr>
          <a:xfrm>
            <a:off x="452700" y="129475"/>
            <a:ext cx="823860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STRUCTURE OF SCENARIO</a:t>
            </a:r>
            <a:endParaRPr sz="3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</p:txBody>
      </p:sp>
      <p:pic>
        <p:nvPicPr>
          <p:cNvPr id="775" name="Google Shape;775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72002"/>
            <a:ext cx="9143998" cy="572096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129"/>
          <p:cNvSpPr txBox="1"/>
          <p:nvPr/>
        </p:nvSpPr>
        <p:spPr>
          <a:xfrm>
            <a:off x="3082200" y="758000"/>
            <a:ext cx="2979600" cy="1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b="1">
                <a:solidFill>
                  <a:srgbClr val="252525"/>
                </a:solidFill>
                <a:highlight>
                  <a:schemeClr val="accent4"/>
                </a:highlight>
                <a:latin typeface="Arvo"/>
                <a:ea typeface="Arvo"/>
                <a:cs typeface="Arvo"/>
                <a:sym typeface="Arvo"/>
              </a:rPr>
              <a:t>A highly descriptive title:</a:t>
            </a:r>
            <a:r>
              <a:rPr lang="en-GB" b="1">
                <a:solidFill>
                  <a:srgbClr val="252525"/>
                </a:solidFill>
                <a:latin typeface="Arvo"/>
                <a:ea typeface="Arvo"/>
                <a:cs typeface="Arvo"/>
                <a:sym typeface="Arvo"/>
              </a:rPr>
              <a:t> </a:t>
            </a:r>
            <a:r>
              <a:rPr lang="en-GB">
                <a:solidFill>
                  <a:srgbClr val="252525"/>
                </a:solidFill>
                <a:latin typeface="Arvo"/>
                <a:ea typeface="Arvo"/>
                <a:cs typeface="Arvo"/>
                <a:sym typeface="Arvo"/>
              </a:rPr>
              <a:t>short enough to memorable; descriptive enough to be transmitting the essence of what is happening in the scenario.</a:t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777" name="Google Shape;777;p129"/>
          <p:cNvSpPr txBox="1"/>
          <p:nvPr/>
        </p:nvSpPr>
        <p:spPr>
          <a:xfrm>
            <a:off x="3082200" y="2630400"/>
            <a:ext cx="2979600" cy="1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b="1">
                <a:solidFill>
                  <a:srgbClr val="252525"/>
                </a:solidFill>
                <a:highlight>
                  <a:srgbClr val="FFD966"/>
                </a:highlight>
                <a:latin typeface="Arvo"/>
                <a:ea typeface="Arvo"/>
                <a:cs typeface="Arvo"/>
                <a:sym typeface="Arvo"/>
              </a:rPr>
              <a:t>Compelling 'story-lines':</a:t>
            </a:r>
            <a:r>
              <a:rPr lang="en-GB">
                <a:solidFill>
                  <a:srgbClr val="252525"/>
                </a:solidFill>
                <a:highlight>
                  <a:srgbClr val="FFD966"/>
                </a:highlight>
                <a:latin typeface="Arvo"/>
                <a:ea typeface="Arvo"/>
                <a:cs typeface="Arvo"/>
                <a:sym typeface="Arvo"/>
              </a:rPr>
              <a:t> </a:t>
            </a:r>
            <a:r>
              <a:rPr lang="en-GB">
                <a:solidFill>
                  <a:srgbClr val="252525"/>
                </a:solidFill>
                <a:latin typeface="Arvo"/>
                <a:ea typeface="Arvo"/>
                <a:cs typeface="Arvo"/>
                <a:sym typeface="Arvo"/>
              </a:rPr>
              <a:t>scenarios are narratives of how events might unfold between now and the selected time-horizon. It should tell a story that is remarkable, convincing, logical, and plausible.</a:t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778" name="Google Shape;778;p129"/>
          <p:cNvSpPr txBox="1"/>
          <p:nvPr/>
        </p:nvSpPr>
        <p:spPr>
          <a:xfrm>
            <a:off x="6061800" y="2989100"/>
            <a:ext cx="3000000" cy="14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b="1">
                <a:solidFill>
                  <a:srgbClr val="FFFFFF"/>
                </a:solidFill>
                <a:highlight>
                  <a:srgbClr val="6AA84F"/>
                </a:highlight>
                <a:latin typeface="Arvo"/>
                <a:ea typeface="Arvo"/>
                <a:cs typeface="Arvo"/>
                <a:sym typeface="Arvo"/>
              </a:rPr>
              <a:t>Description of what has happened to each driver of change:</a:t>
            </a:r>
            <a:r>
              <a:rPr lang="en-GB">
                <a:solidFill>
                  <a:srgbClr val="FFFFFF"/>
                </a:solidFill>
                <a:highlight>
                  <a:srgbClr val="6AA84F"/>
                </a:highlight>
                <a:latin typeface="Arvo"/>
                <a:ea typeface="Arvo"/>
                <a:cs typeface="Arvo"/>
                <a:sym typeface="Arvo"/>
              </a:rPr>
              <a:t> </a:t>
            </a:r>
            <a:r>
              <a:rPr lang="en-GB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Describe what has happened to the drivers of change you have chosen. </a:t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130"/>
          <p:cNvSpPr txBox="1"/>
          <p:nvPr/>
        </p:nvSpPr>
        <p:spPr>
          <a:xfrm>
            <a:off x="0" y="110725"/>
            <a:ext cx="68646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>
                <a:highlight>
                  <a:srgbClr val="EFEFE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The future belongs to the curious – those who see beyond existing systems and thinking patterns.</a:t>
            </a:r>
            <a:endParaRPr sz="3000" b="1"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133"/>
          <p:cNvPicPr preferRelativeResize="0"/>
          <p:nvPr/>
        </p:nvPicPr>
        <p:blipFill rotWithShape="1">
          <a:blip r:embed="rId3">
            <a:alphaModFix/>
          </a:blip>
          <a:srcRect t="10962" b="13170"/>
          <a:stretch/>
        </p:blipFill>
        <p:spPr>
          <a:xfrm>
            <a:off x="0" y="0"/>
            <a:ext cx="9144006" cy="4624646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33"/>
          <p:cNvSpPr txBox="1"/>
          <p:nvPr/>
        </p:nvSpPr>
        <p:spPr>
          <a:xfrm>
            <a:off x="0" y="1846325"/>
            <a:ext cx="9144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>
                <a:latin typeface="Roboto Condensed"/>
                <a:ea typeface="Roboto Condensed"/>
                <a:cs typeface="Roboto Condensed"/>
                <a:sym typeface="Roboto Condensed"/>
              </a:rPr>
              <a:t>VISION OF THE FUTURE</a:t>
            </a:r>
            <a:endParaRPr sz="50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134"/>
          <p:cNvSpPr txBox="1"/>
          <p:nvPr/>
        </p:nvSpPr>
        <p:spPr>
          <a:xfrm>
            <a:off x="468575" y="491425"/>
            <a:ext cx="4314000" cy="19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 b="1">
                <a:solidFill>
                  <a:srgbClr val="EFEFEF"/>
                </a:solidFill>
                <a:latin typeface="Comfortaa"/>
                <a:ea typeface="Comfortaa"/>
                <a:cs typeface="Comfortaa"/>
                <a:sym typeface="Comfortaa"/>
              </a:rPr>
              <a:t>“In order to change an existing imagined order, we must first believe in an alternative imagined order”</a:t>
            </a:r>
            <a:endParaRPr sz="1900" b="1">
              <a:solidFill>
                <a:srgbClr val="EFEFE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Inconsolata"/>
              <a:buChar char="-"/>
            </a:pPr>
            <a:r>
              <a:rPr lang="en-GB" i="1">
                <a:solidFill>
                  <a:srgbClr val="EFEFEF"/>
                </a:solidFill>
                <a:latin typeface="Inconsolata"/>
                <a:ea typeface="Inconsolata"/>
                <a:cs typeface="Inconsolata"/>
                <a:sym typeface="Inconsolata"/>
              </a:rPr>
              <a:t>Yuval Noah Harari, 2014</a:t>
            </a:r>
            <a:endParaRPr i="1">
              <a:solidFill>
                <a:srgbClr val="EFEFE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EFEFE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Google Shape;814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135"/>
          <p:cNvSpPr txBox="1"/>
          <p:nvPr/>
        </p:nvSpPr>
        <p:spPr>
          <a:xfrm>
            <a:off x="4690550" y="312000"/>
            <a:ext cx="37341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WHAT IS OUR 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PREFERRED FUTURE?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816" name="Google Shape;816;p135"/>
          <p:cNvSpPr txBox="1"/>
          <p:nvPr/>
        </p:nvSpPr>
        <p:spPr>
          <a:xfrm>
            <a:off x="4690550" y="1821875"/>
            <a:ext cx="4569600" cy="17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WHAT IS MOST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IMPORTANT TO US?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817" name="Google Shape;817;p135"/>
          <p:cNvSpPr txBox="1"/>
          <p:nvPr/>
        </p:nvSpPr>
        <p:spPr>
          <a:xfrm>
            <a:off x="4690550" y="3673900"/>
            <a:ext cx="37341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WHAT VISION WILL LEAD US FORWARD?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818" name="Google Shape;818;p135"/>
          <p:cNvSpPr/>
          <p:nvPr/>
        </p:nvSpPr>
        <p:spPr>
          <a:xfrm>
            <a:off x="1049000" y="1127275"/>
            <a:ext cx="2586900" cy="2586900"/>
          </a:xfrm>
          <a:prstGeom prst="ellipse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135"/>
          <p:cNvSpPr txBox="1"/>
          <p:nvPr/>
        </p:nvSpPr>
        <p:spPr>
          <a:xfrm>
            <a:off x="1196000" y="2301200"/>
            <a:ext cx="2292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VISIONING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136"/>
          <p:cNvPicPr preferRelativeResize="0"/>
          <p:nvPr/>
        </p:nvPicPr>
        <p:blipFill rotWithShape="1">
          <a:blip r:embed="rId3">
            <a:alphaModFix/>
          </a:blip>
          <a:srcRect l="-30" t="31721" r="30"/>
          <a:stretch/>
        </p:blipFill>
        <p:spPr>
          <a:xfrm>
            <a:off x="0" y="0"/>
            <a:ext cx="9143996" cy="4466722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136"/>
          <p:cNvSpPr txBox="1"/>
          <p:nvPr/>
        </p:nvSpPr>
        <p:spPr>
          <a:xfrm>
            <a:off x="282000" y="340800"/>
            <a:ext cx="8628900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highlight>
                  <a:srgbClr val="F3F3F3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QUESTION: </a:t>
            </a:r>
            <a:endParaRPr sz="2800" b="1">
              <a:solidFill>
                <a:schemeClr val="dk1"/>
              </a:solidFill>
              <a:highlight>
                <a:srgbClr val="F3F3F3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highlight>
                  <a:srgbClr val="F3F3F3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SHOULD WE MAINTAIN A STRUCTURE THAT FITS THE LAST 10 YEARS OR SHOULD WE TRANSFORM INTO A STRUCTURE THAT WILL BE  FIT FOR THE NEXT 10 YEARS?</a:t>
            </a:r>
            <a:endParaRPr sz="2800" b="1">
              <a:solidFill>
                <a:schemeClr val="dk1"/>
              </a:solidFill>
              <a:highlight>
                <a:srgbClr val="F3F3F3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5"/>
          <p:cNvSpPr txBox="1"/>
          <p:nvPr/>
        </p:nvSpPr>
        <p:spPr>
          <a:xfrm>
            <a:off x="435675" y="239200"/>
            <a:ext cx="7932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EFEFEF"/>
                </a:solidFill>
                <a:latin typeface="Inconsolata"/>
                <a:ea typeface="Inconsolata"/>
                <a:cs typeface="Inconsolata"/>
                <a:sym typeface="Inconsolata"/>
              </a:rPr>
              <a:t>THE FUTURE MOVES FASTER THAN EXPECTED.</a:t>
            </a:r>
            <a:endParaRPr sz="2200" b="1">
              <a:solidFill>
                <a:srgbClr val="EFEFE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138"/>
          <p:cNvSpPr txBox="1"/>
          <p:nvPr/>
        </p:nvSpPr>
        <p:spPr>
          <a:xfrm>
            <a:off x="2878750" y="972200"/>
            <a:ext cx="5717100" cy="25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S2030 Futures is about giving everyone the ability to create, act upon, and be part of the emerging future – so that no one is left behind. </a:t>
            </a:r>
            <a:endParaRPr sz="2200" b="1" i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139"/>
          <p:cNvSpPr txBox="1"/>
          <p:nvPr/>
        </p:nvSpPr>
        <p:spPr>
          <a:xfrm>
            <a:off x="0" y="647075"/>
            <a:ext cx="91440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>
                <a:latin typeface="Roboto Condensed"/>
                <a:ea typeface="Roboto Condensed"/>
                <a:cs typeface="Roboto Condensed"/>
                <a:sym typeface="Roboto Condensed"/>
              </a:rPr>
              <a:t>MAY YOU LIVE IN INTERESTING TIMES...</a:t>
            </a:r>
            <a:endParaRPr sz="70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" name="Google Shape;847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6"/>
          <p:cNvSpPr txBox="1"/>
          <p:nvPr/>
        </p:nvSpPr>
        <p:spPr>
          <a:xfrm>
            <a:off x="150550" y="74675"/>
            <a:ext cx="8392800" cy="1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highlight>
                  <a:srgbClr val="EFEFE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WE ARE TRYING TO SOLVE 21ST CENTURY PROBLEMS </a:t>
            </a:r>
            <a:endParaRPr sz="3000" b="1">
              <a:solidFill>
                <a:srgbClr val="434343"/>
              </a:solidFill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highlight>
                  <a:srgbClr val="EFEFE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WITH 19TH CENTURY SOLUTIONS</a:t>
            </a:r>
            <a:endParaRPr sz="3000" b="1">
              <a:solidFill>
                <a:srgbClr val="434343"/>
              </a:solidFill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343"/>
              </a:solidFill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4" name="Google Shape;254;p56"/>
          <p:cNvSpPr txBox="1"/>
          <p:nvPr/>
        </p:nvSpPr>
        <p:spPr>
          <a:xfrm>
            <a:off x="87725" y="3706825"/>
            <a:ext cx="8992800" cy="824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3F3F3"/>
                </a:solidFill>
                <a:latin typeface="Inconsolata"/>
                <a:ea typeface="Inconsolata"/>
                <a:cs typeface="Inconsolata"/>
                <a:sym typeface="Inconsolata"/>
              </a:rPr>
              <a:t>Outdated systems of legislation, government and policy cannot match the speed of blockchain, the Internet of Things, AI, or the expanding web – as well as  the social shifts the proceed or stem from these development. </a:t>
            </a:r>
            <a:endParaRPr sz="1600" b="1">
              <a:solidFill>
                <a:srgbClr val="F3F3F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3F3F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7"/>
          <p:cNvSpPr txBox="1"/>
          <p:nvPr/>
        </p:nvSpPr>
        <p:spPr>
          <a:xfrm>
            <a:off x="701900" y="175475"/>
            <a:ext cx="7929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highlight>
                  <a:srgbClr val="EFEFE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ARE WE PREPARED?</a:t>
            </a:r>
            <a:endParaRPr sz="3000" b="1">
              <a:solidFill>
                <a:srgbClr val="434343"/>
              </a:solidFill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343"/>
              </a:solidFill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highlight>
                  <a:srgbClr val="EFEFE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ARE WE FIT TO SERVE THE NEEDS OF FUTURE CITIZENS AND COMMUNITIES?</a:t>
            </a:r>
            <a:endParaRPr sz="3000" b="1">
              <a:solidFill>
                <a:srgbClr val="434343"/>
              </a:solidFill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343"/>
              </a:solidFill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highlight>
                  <a:srgbClr val="EFEFE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WILL WE HAVE TO OFFER BE </a:t>
            </a:r>
            <a:endParaRPr sz="3000" b="1">
              <a:solidFill>
                <a:srgbClr val="434343"/>
              </a:solidFill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highlight>
                  <a:srgbClr val="EFEFE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WANTED AND NEEDED?</a:t>
            </a:r>
            <a:endParaRPr sz="3000" b="1">
              <a:solidFill>
                <a:srgbClr val="434343"/>
              </a:solidFill>
              <a:highlight>
                <a:srgbClr val="EFEFE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9"/>
          <p:cNvSpPr txBox="1"/>
          <p:nvPr/>
        </p:nvSpPr>
        <p:spPr>
          <a:xfrm>
            <a:off x="468575" y="491425"/>
            <a:ext cx="7581300" cy="1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EFEFEF"/>
                </a:solidFill>
                <a:highlight>
                  <a:srgbClr val="000000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HOW DO WE CREATE VALUE AND LEAD IN THESE INCREASINGLY COMPLEX ENVIRONMENTS? </a:t>
            </a:r>
            <a:endParaRPr sz="3000" b="1">
              <a:solidFill>
                <a:srgbClr val="EFEFEF"/>
              </a:solidFill>
              <a:highlight>
                <a:srgbClr val="000000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60"/>
          <p:cNvSpPr txBox="1"/>
          <p:nvPr/>
        </p:nvSpPr>
        <p:spPr>
          <a:xfrm>
            <a:off x="80525" y="332150"/>
            <a:ext cx="7086000" cy="10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All planning, policy, and strategy processes use…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79" name="Google Shape;279;p60"/>
          <p:cNvSpPr txBox="1"/>
          <p:nvPr/>
        </p:nvSpPr>
        <p:spPr>
          <a:xfrm>
            <a:off x="3210900" y="2078375"/>
            <a:ext cx="1721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Inconsolata"/>
                <a:ea typeface="Inconsolata"/>
                <a:cs typeface="Inconsolata"/>
                <a:sym typeface="Inconsolata"/>
              </a:rPr>
              <a:t>DATA / MODELING</a:t>
            </a:r>
            <a:endParaRPr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80" name="Google Shape;280;p60"/>
          <p:cNvSpPr txBox="1"/>
          <p:nvPr/>
        </p:nvSpPr>
        <p:spPr>
          <a:xfrm>
            <a:off x="80525" y="3502775"/>
            <a:ext cx="7871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But this only provides a limited view.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1"/>
          <p:cNvSpPr txBox="1"/>
          <p:nvPr/>
        </p:nvSpPr>
        <p:spPr>
          <a:xfrm>
            <a:off x="80525" y="332150"/>
            <a:ext cx="6522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So, most perform additional…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87" name="Google Shape;287;p61"/>
          <p:cNvSpPr txBox="1"/>
          <p:nvPr/>
        </p:nvSpPr>
        <p:spPr>
          <a:xfrm>
            <a:off x="2516400" y="2136475"/>
            <a:ext cx="24684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Inconsolata"/>
                <a:ea typeface="Inconsolata"/>
                <a:cs typeface="Inconsolata"/>
                <a:sym typeface="Inconsolata"/>
              </a:rPr>
              <a:t>CONSULTATIONS / RESEARCH</a:t>
            </a:r>
            <a:endParaRPr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88" name="Google Shape;288;p61"/>
          <p:cNvSpPr txBox="1"/>
          <p:nvPr/>
        </p:nvSpPr>
        <p:spPr>
          <a:xfrm>
            <a:off x="80525" y="3885300"/>
            <a:ext cx="78009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To provide additional perspectives.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62"/>
          <p:cNvSpPr txBox="1"/>
          <p:nvPr/>
        </p:nvSpPr>
        <p:spPr>
          <a:xfrm>
            <a:off x="70475" y="161025"/>
            <a:ext cx="68646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Inconsolata"/>
                <a:ea typeface="Inconsolata"/>
                <a:cs typeface="Inconsolata"/>
                <a:sym typeface="Inconsolata"/>
              </a:rPr>
              <a:t>Foresight widens the scope of analysis by looking for...</a:t>
            </a: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95" name="Google Shape;295;p62"/>
          <p:cNvSpPr txBox="1"/>
          <p:nvPr/>
        </p:nvSpPr>
        <p:spPr>
          <a:xfrm>
            <a:off x="3827100" y="1308525"/>
            <a:ext cx="14898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Inconsolata"/>
                <a:ea typeface="Inconsolata"/>
                <a:cs typeface="Inconsolata"/>
                <a:sym typeface="Inconsolata"/>
              </a:rPr>
              <a:t>TRENDS</a:t>
            </a:r>
            <a:endParaRPr b="1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On-screen Show (16:9)</PresentationFormat>
  <Paragraphs>95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Comfortaa</vt:lpstr>
      <vt:lpstr>Arvo</vt:lpstr>
      <vt:lpstr>Inconsolata</vt:lpstr>
      <vt:lpstr>Bree Serif</vt:lpstr>
      <vt:lpstr>Roboto Condensed</vt:lpstr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HAZELDINE</dc:creator>
  <cp:lastModifiedBy>Shaun HAZELDINE</cp:lastModifiedBy>
  <cp:revision>1</cp:revision>
  <dcterms:modified xsi:type="dcterms:W3CDTF">2020-05-18T08:02:33Z</dcterms:modified>
</cp:coreProperties>
</file>